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986" r:id="rId3"/>
    <p:sldId id="991" r:id="rId4"/>
    <p:sldId id="992" r:id="rId5"/>
    <p:sldId id="994" r:id="rId6"/>
    <p:sldId id="993" r:id="rId7"/>
    <p:sldId id="995" r:id="rId8"/>
    <p:sldId id="996" r:id="rId9"/>
    <p:sldId id="1007" r:id="rId10"/>
    <p:sldId id="997" r:id="rId11"/>
    <p:sldId id="998" r:id="rId12"/>
    <p:sldId id="999" r:id="rId13"/>
    <p:sldId id="1009" r:id="rId14"/>
    <p:sldId id="1010" r:id="rId15"/>
    <p:sldId id="1000" r:id="rId16"/>
    <p:sldId id="1002" r:id="rId17"/>
    <p:sldId id="1003" r:id="rId18"/>
    <p:sldId id="1004" r:id="rId19"/>
    <p:sldId id="1011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1　Story time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2404846"/>
            <a:ext cx="9073008" cy="6179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small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sweet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2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08720"/>
            <a:ext cx="8917890" cy="8386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3068960"/>
            <a:ext cx="5688632" cy="10461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282138" y="4221088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图片为两个土豆，故选</a:t>
            </a:r>
            <a:r>
              <a:rPr lang="en-US" altLang="zh-CN">
                <a:ea typeface="楷体" panose="02010609060101010101" pitchFamily="49" charset="-122"/>
              </a:rPr>
              <a:t>potatoes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91883" y="5013176"/>
            <a:ext cx="5347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图片为两个橙子，故选</a:t>
            </a:r>
            <a:r>
              <a:rPr lang="en-US" altLang="zh-CN">
                <a:ea typeface="楷体" panose="02010609060101010101" pitchFamily="49" charset="-122"/>
              </a:rPr>
              <a:t>oranges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66814" y="414908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62758" y="480577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63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962" y="1527914"/>
            <a:ext cx="8928992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9571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orange.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three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cousin has three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2420888"/>
            <a:ext cx="2131967" cy="10258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950" y="2348880"/>
            <a:ext cx="6923161" cy="120926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04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23302" y="3717032"/>
            <a:ext cx="5692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图片为一筐南瓜，故选</a:t>
            </a:r>
            <a:r>
              <a:rPr lang="en-US" altLang="zh-CN">
                <a:ea typeface="楷体" panose="02010609060101010101" pitchFamily="49" charset="-122"/>
              </a:rPr>
              <a:t>pumpkins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27254" y="4345940"/>
            <a:ext cx="4628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图片为三个梨，故选</a:t>
            </a:r>
            <a:r>
              <a:rPr lang="en-US" altLang="zh-CN">
                <a:ea typeface="楷体" panose="02010609060101010101" pitchFamily="49" charset="-122"/>
              </a:rPr>
              <a:t>pears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27254" y="4994012"/>
            <a:ext cx="5129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图片为三个苹果，故选</a:t>
            </a:r>
            <a:r>
              <a:rPr lang="en-US" altLang="zh-CN">
                <a:ea typeface="楷体" panose="02010609060101010101" pitchFamily="49" charset="-122"/>
              </a:rPr>
              <a:t>apples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669544" y="361614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98862" y="425859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990" y="486916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37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034" y="1586880"/>
            <a:ext cx="7632848" cy="6179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0126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根据图片信息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cool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 are big and red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39.jpg" descr="id:21474923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35566" y="2564904"/>
            <a:ext cx="2427605" cy="16192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74726" y="220486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636912"/>
            <a:ext cx="87586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 cool.”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描述天气凉爽，结合选项和常识可知，秋天天气凉爽，故填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16828" y="394168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406574" y="45091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 are big and red.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它们又大又红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，根据图中，男孩指向近处的一筐苹果，可知这里说的是苹果，故填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2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034" y="808152"/>
            <a:ext cx="7632848" cy="6179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They’re yellow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They’re pumpkins. It’s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 are ducks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鸭子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39.jpg" descr="id:21474923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623598" y="1642160"/>
            <a:ext cx="2232248" cy="1488944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1909799"/>
            <a:ext cx="91907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“They’re yellow.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它们是黄色的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，结合图中女孩指向远处的一筐梨，可知这里指的是梨，故填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9998" y="37704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 so </a:t>
            </a:r>
            <a:r>
              <a:rPr lang="zh-CN" altLang="zh-CN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，这里需要一个形容词，图中的南瓜很大，故填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5150159"/>
            <a:ext cx="1163900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</a:t>
            </a:r>
            <a:r>
              <a:rPr lang="zh-CN" altLang="zh-CN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，这里缺少一个指示词，根据答句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“They are ducks.”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以及图中近处的鸭子可知，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符合语境，故填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10830" y="150203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95206" y="323022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78982" y="458112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7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30243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5958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a/an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的用法辨析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后面都是跟可数名词单数，区别在于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后面跟的是发音以辅音音素开头的单词，比如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big apple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后面跟的是发音以元音音素开头的单词，比如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 umbrella, an old man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628800"/>
            <a:ext cx="2362771" cy="71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6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146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现在是秋天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It’s autumn.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It’s cool.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478582" y="319613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现在是秋天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天气是凉爽的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。根据题干中的秋天可知选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334" y="19168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1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当你想知道近处的这些是什么时，你可以问：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What are 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0334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586022" y="276408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。根据题干中的这些可知选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8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当你想表达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它们是黄色的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brown.		B. They’re yellow.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14014" y="290810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它们是棕色的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它们是黄色的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。根据题干中的黄色可知选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816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Hi, Sui Hai. Welcome to my home.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are apples.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71470" y="2420888"/>
            <a:ext cx="3096344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543478" y="2420888"/>
            <a:ext cx="3240360" cy="27363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Hi, Yang Ling.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 like apples too.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How many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23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796082"/>
            <a:ext cx="8712968" cy="616694"/>
          </a:xfrm>
          <a:prstGeom prst="rect">
            <a:avLst/>
          </a:prstGeom>
        </p:spPr>
      </p:pic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13319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从方框中选择合适的句子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2"/>
          <p:cNvSpPr txBox="1">
            <a:spLocks/>
          </p:cNvSpPr>
          <p:nvPr/>
        </p:nvSpPr>
        <p:spPr bwMode="auto">
          <a:xfrm>
            <a:off x="360854" y="2564904"/>
            <a:ext cx="78225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你好，苏海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可知，上文也为打招呼用语，故选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3"/>
          <p:cNvSpPr txBox="1">
            <a:spLocks/>
          </p:cNvSpPr>
          <p:nvPr/>
        </p:nvSpPr>
        <p:spPr bwMode="auto">
          <a:xfrm>
            <a:off x="360854" y="58052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它们是苹果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可知，上文应询问那些是什么，故选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134766" y="20608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62758" y="46272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2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71470" y="1628800"/>
            <a:ext cx="3312368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15486" y="1628800"/>
            <a:ext cx="3240360" cy="25982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are those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Hi, Yang Ling.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I like apples too.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Four.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apples. And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  <a:p>
            <a:pPr eaLnBrk="1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Let’s have some apples.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4"/>
          <p:cNvSpPr txBox="1">
            <a:spLocks/>
          </p:cNvSpPr>
          <p:nvPr/>
        </p:nvSpPr>
        <p:spPr bwMode="auto">
          <a:xfrm>
            <a:off x="360854" y="1916832"/>
            <a:ext cx="81106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可知，上文应询问个数，用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提问，故选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5"/>
          <p:cNvSpPr txBox="1">
            <a:spLocks/>
          </p:cNvSpPr>
          <p:nvPr/>
        </p:nvSpPr>
        <p:spPr bwMode="auto">
          <a:xfrm>
            <a:off x="360854" y="5148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我喜欢苹果。你呢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我也喜欢苹果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18742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18742" y="40579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47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1" y="1412776"/>
            <a:ext cx="11544006" cy="5524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557150"/>
              </p:ext>
            </p:extLst>
          </p:nvPr>
        </p:nvGraphicFramePr>
        <p:xfrm>
          <a:off x="334566" y="1951335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273776211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31339248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autumn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秋天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cool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凉的，凉爽的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these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这些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57195" algn="l"/>
                          <a:tab pos="709803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apple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苹果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those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pear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梨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5719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pumpkin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南瓜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	       so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这么，如此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5719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orange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橙子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potato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马铃薯，土豆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we, you, they, these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161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05700"/>
              </p:ext>
            </p:extLst>
          </p:nvPr>
        </p:nvGraphicFramePr>
        <p:xfrm>
          <a:off x="406574" y="1868800"/>
          <a:ext cx="11377264" cy="2064256"/>
        </p:xfrm>
        <a:graphic>
          <a:graphicData uri="http://schemas.openxmlformats.org/drawingml/2006/table">
            <a:tbl>
              <a:tblPr firstRow="1" firstCol="1" bandRow="1"/>
              <a:tblGrid>
                <a:gridCol w="650779">
                  <a:extLst>
                    <a:ext uri="{9D8B030D-6E8A-4147-A177-3AD203B41FA5}">
                      <a16:colId xmlns:a16="http://schemas.microsoft.com/office/drawing/2014/main" val="2607193124"/>
                    </a:ext>
                  </a:extLst>
                </a:gridCol>
                <a:gridCol w="10726485">
                  <a:extLst>
                    <a:ext uri="{9D8B030D-6E8A-4147-A177-3AD203B41FA5}">
                      <a16:colId xmlns:a16="http://schemas.microsoft.com/office/drawing/2014/main" val="570045539"/>
                    </a:ext>
                  </a:extLst>
                </a:gridCol>
              </a:tblGrid>
              <a:tr h="2064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very cool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很凉爽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autumn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在秋天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love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to eat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喜爱吃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yellow pears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黄色的梨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those pumpkins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那些南瓜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so big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这么大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these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apples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这些苹果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506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87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453652"/>
              </p:ext>
            </p:extLst>
          </p:nvPr>
        </p:nvGraphicFramePr>
        <p:xfrm>
          <a:off x="334566" y="1124744"/>
          <a:ext cx="11521280" cy="396044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322820753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824843888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It’s cool.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天气凉爽。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It’s autumn.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是秋天了。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These are apples. They’re red.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这些是苹果。它们是红色的。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Those are pears. They’re yellow.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那些是梨。它们是黄色的。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，指近处的一些东西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;those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，指远处的一些东西。后面的名词都需用复数形式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647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98309"/>
              </p:ext>
            </p:extLst>
          </p:nvPr>
        </p:nvGraphicFramePr>
        <p:xfrm>
          <a:off x="334566" y="1628800"/>
          <a:ext cx="11521280" cy="288032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3322820753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824843888"/>
                    </a:ext>
                  </a:extLst>
                </a:gridCol>
              </a:tblGrid>
              <a:tr h="28803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5. —What are those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 那些是什么？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—They’re apples.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它们是苹果。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本句型用于询问远处的一些东西是什么，回答时主语用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。当询问近处的一些东西是什么时，其句型为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“What are these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，回答时主语同样用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647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1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443130"/>
              </p:ext>
            </p:extLst>
          </p:nvPr>
        </p:nvGraphicFramePr>
        <p:xfrm>
          <a:off x="334566" y="1988840"/>
          <a:ext cx="11521280" cy="2736304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4224134417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1971142220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名词的单复数：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可数名词有单复数形式，不可数名词没有单复数之分。使用可数名词时，表示一个人或事物用单数，表示两个及以上的人或事物用复数。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481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22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764704"/>
            <a:ext cx="9793088" cy="560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988840"/>
            <a:ext cx="10369152" cy="131480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32862" y="3212976"/>
            <a:ext cx="112069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3861048"/>
            <a:ext cx="11485848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 are pears.   </a:t>
            </a:r>
            <a:endParaRPr lang="zh-CN" altLang="zh-CN" sz="2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the oranges.</a:t>
            </a:r>
            <a:endParaRPr lang="zh-CN" altLang="zh-CN" sz="2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They are apples.</a:t>
            </a:r>
            <a:endParaRPr lang="zh-CN" altLang="zh-CN" sz="2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 are pumpkins.</a:t>
            </a:r>
            <a:endParaRPr lang="zh-CN" altLang="zh-CN" sz="260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smtClean="0">
                <a:solidFill>
                  <a:srgbClr val="ED028C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potatoes.</a:t>
            </a:r>
            <a:endParaRPr lang="zh-CN" altLang="zh-CN" sz="260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97434" y="33052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74704" y="33378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44678" y="329361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19964" y="33378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559702" y="33569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1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61325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autumn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	A. those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6382" y="1935581"/>
            <a:ext cx="382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2315194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都是颜色类形容词；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是季节类名词。故选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62818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4132237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oranges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都是水果类名词的复数形式；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是代词。故选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78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77349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	A. cool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	A. yes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small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899989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凉的，凉爽的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86022" y="3700189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small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，是副词。故选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172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0050" y="32302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23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898</Words>
  <Application>Microsoft Office PowerPoint</Application>
  <PresentationFormat>自定义</PresentationFormat>
  <Paragraphs>157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2025-06-07T06:08:28Z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